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78" r:id="rId4"/>
    <p:sldId id="279" r:id="rId5"/>
    <p:sldId id="275" r:id="rId6"/>
    <p:sldId id="263" r:id="rId7"/>
    <p:sldId id="257" r:id="rId8"/>
    <p:sldId id="258" r:id="rId9"/>
    <p:sldId id="259" r:id="rId10"/>
    <p:sldId id="260" r:id="rId11"/>
    <p:sldId id="261" r:id="rId12"/>
    <p:sldId id="285" r:id="rId13"/>
    <p:sldId id="262" r:id="rId14"/>
    <p:sldId id="283" r:id="rId15"/>
    <p:sldId id="264" r:id="rId16"/>
    <p:sldId id="265" r:id="rId17"/>
    <p:sldId id="266" r:id="rId18"/>
    <p:sldId id="284" r:id="rId19"/>
    <p:sldId id="267" r:id="rId20"/>
    <p:sldId id="268" r:id="rId21"/>
    <p:sldId id="269" r:id="rId22"/>
    <p:sldId id="270" r:id="rId23"/>
    <p:sldId id="271" r:id="rId24"/>
    <p:sldId id="272" r:id="rId25"/>
    <p:sldId id="281" r:id="rId26"/>
    <p:sldId id="274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04E2D-B2B7-4E2E-B00B-4C9F6AAB7F40}" v="512" dt="2022-12-23T22:45:09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4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3E1C-7FEB-7179-D948-873E0AA7B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4F426-C53A-EF33-DE2B-2DBA0578E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A1A69-F9F9-A955-D08C-EB033EC8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7E3E5-9351-9D8A-663B-5F75D62C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BE84D-A439-D3B1-B846-9FD0EAAF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42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D4DF-1637-630F-48CB-12255F28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1C27F-DA7A-7A48-50F9-2B2B439B7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A4DC5-0940-46C3-100B-FE97EE30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2C914-0CC3-42EC-5E7A-D867DF13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09198-F741-F82F-F677-CC6A613A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543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ABF8D-F7CF-1635-5D4D-859C3DBE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4266F-4AB6-42DE-02F3-D109567D1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1780A-B188-7DE4-CB5D-169FDD8C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014B-ADE1-C556-D91E-A1FD86DED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AE68-AB97-B2D0-3212-CE205671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51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CF8-F112-CAB2-24EE-13404A0A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189B-3C85-91AE-016F-654AFF6A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5E945-E044-4F7D-B95B-0C44A4B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57BE-DEFE-52DE-5C46-8BD7EB01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ACBC8-1D4E-64D1-6C49-BE9F69B3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87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4250-52C7-CF0D-5F8A-7F1EB29E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94F96-1A19-62E5-326B-D6AF527CE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6CA6-3BC2-631E-5A39-3D16E20DC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CF4D-F2F1-478D-5266-7C4BFD59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4E45A-AC59-76C1-8E2D-F1AEC66A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1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9B34-031D-79B4-EB56-1F6AB928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E5B6-B1A0-4D9B-977B-2098DE2CF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90CA7-CF20-2A3C-81FF-24FD61AFA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17475-4CDC-8964-E296-32EA1CD47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5CE64-EB07-57B7-3A2C-29A0D638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02F0B-7C3A-A0CF-D2E4-AD89F38E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5406-B363-9B3A-96F1-28B1304F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366B6-017D-7425-42D0-78335C698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71F00-86CA-0C1A-BC08-9285B3DAF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CB42C-740F-95F9-4800-A78AA6415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CB928-12E1-CD8F-7557-88E0C8249D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76380-5AD0-40DC-39DB-2B0FC9619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7720A-6311-1008-119F-29C6D9B23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8296CD-CB1D-44C1-C03C-187FD477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70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3B83-E098-9942-0AFB-8A141EBD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7FA83-9E6A-6C71-1390-E496734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ED73E-C364-5E62-3D2A-E9131A6F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E7C0A-AE0A-6036-CD5A-94C65FA8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73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3A69D-7AD8-D59F-4E1C-50DE27BE2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20CD0-A291-8A05-7799-A870BCB9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EF01F-8225-9695-5F89-A49E26CF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70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C6BE-B29B-2682-9B0F-5F65F89C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A8070-EBF3-2027-17CF-9E553E028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74DD4-854A-4C58-AA1C-48BE32973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9E8A4-BEA2-64F8-3C92-A2B7DAC1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09FAC-4F89-D3F7-10C6-0CEA940A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4C512-7A8F-AD35-D4D3-F25A48D0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93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AD5B-7143-42E0-665A-7C4543C2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7F54C-87EE-0E9D-2BDF-50BE596B5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7F25C-8886-085B-D040-495460FB2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4672-CEDD-67D0-711D-44E6252FB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3A764-1FCE-B5C5-F04F-FEFE16FF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A3797-17AA-11B3-AC7F-C34F020C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91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1409F-BB72-ED66-F5FC-A238BD91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3E5DD-26CF-48C2-03A2-A09A85B29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CB8B2-C7F8-0180-AE52-55BB6C265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CA49F-B554-4B8B-BD21-C6731D9B3AF2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A48D-58A8-A93A-8D50-D84141362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0F4DB-726F-DC84-F143-CE5AA8F70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1F003-3BCE-407E-B40F-55F51AC62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7.12207v1.pdf" TargetMode="External"/><Relationship Id="rId2" Type="http://schemas.openxmlformats.org/officeDocument/2006/relationships/hyperlink" Target="https://www.researchgate.net/figure/Parallel-Parking-Process-Undefined-Space_fig3_33300195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file:///E:\Reverse%20steering%20papers\A_Reverse_Planning_Method_of_Autonomous_Parking_Path.pdf" TargetMode="External"/><Relationship Id="rId4" Type="http://schemas.openxmlformats.org/officeDocument/2006/relationships/hyperlink" Target="https://www.pinterest.com/pin/39343171744633986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6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e Self-Driving Cars Legal in Your State?">
            <a:extLst>
              <a:ext uri="{FF2B5EF4-FFF2-40B4-BE49-F238E27FC236}">
                <a16:creationId xmlns:a16="http://schemas.microsoft.com/office/drawing/2014/main" id="{C9DF1B00-DB20-B246-A2C0-5D7E97AAB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D0754-F988-1B87-7EC2-56D8EA419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79" y="1268668"/>
            <a:ext cx="7248037" cy="1977452"/>
          </a:xfrm>
        </p:spPr>
        <p:txBody>
          <a:bodyPr anchor="b">
            <a:normAutofit/>
          </a:bodyPr>
          <a:lstStyle/>
          <a:p>
            <a:pPr algn="l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Steering Robot for Autonomous Vehicle In Reverse Parking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957AE-BA1A-67A6-BB17-293279748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3732490"/>
            <a:ext cx="4544594" cy="1647148"/>
          </a:xfrm>
        </p:spPr>
        <p:txBody>
          <a:bodyPr>
            <a:noAutofit/>
          </a:bodyPr>
          <a:lstStyle/>
          <a:p>
            <a:pPr algn="l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Gaurav Kumar Gautam</a:t>
            </a:r>
          </a:p>
          <a:p>
            <a:pPr algn="l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(SM21MTECH12013)</a:t>
            </a:r>
          </a:p>
          <a:p>
            <a:pPr algn="l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 :-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Venkatesham B</a:t>
            </a:r>
          </a:p>
        </p:txBody>
      </p:sp>
      <p:sp>
        <p:nvSpPr>
          <p:cNvPr id="1078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9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B7DDC-D873-33E7-8793-97E00EF3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B8DD03-390F-41DB-9555-BA6B4184AE64}" type="slidenum">
              <a:rPr lang="en-IN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IN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6FAEDC-F37D-7E45-38C8-5D99392D80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848" y="34712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7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4935-B3A6-89DF-86E9-290A1726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FPN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07D7-6D34-BB79-7018-D0662DE59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pass a resized image through a ResNet50 combined with a feature pyramid network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that pool features corresponding to each parking space from the feature pyramid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them separately through a classification head to obtain the final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occupancy score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pooling resolution (7 x 7)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architecture allows for information flow between parking spaces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940AF-5D26-3BB0-8E2E-787069DE2D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4F4449-5F1D-0E30-0311-601E87A52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39" t="33017" r="15192" b="27989"/>
          <a:stretch/>
        </p:blipFill>
        <p:spPr>
          <a:xfrm>
            <a:off x="1937670" y="674586"/>
            <a:ext cx="8001459" cy="3918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90151F-C78A-F061-6AE9-0618CD7DD506}"/>
              </a:ext>
            </a:extLst>
          </p:cNvPr>
          <p:cNvSpPr txBox="1"/>
          <p:nvPr/>
        </p:nvSpPr>
        <p:spPr>
          <a:xfrm>
            <a:off x="3472070" y="5473148"/>
            <a:ext cx="5433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on Faster R-CNN FPN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6E3F4B-D692-D6CC-3ECA-2E2A548141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7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11020-7DA0-5050-304C-AF20A1F1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Convolution Neural Network Working</a:t>
            </a:r>
          </a:p>
        </p:txBody>
      </p:sp>
      <p:pic>
        <p:nvPicPr>
          <p:cNvPr id="1026" name="Picture 2" descr="Deep Learning (CNN) Algorithms">
            <a:extLst>
              <a:ext uri="{FF2B5EF4-FFF2-40B4-BE49-F238E27FC236}">
                <a16:creationId xmlns:a16="http://schemas.microsoft.com/office/drawing/2014/main" id="{A80546B8-4CB3-3114-B51C-367B3F9194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220" y="1675227"/>
            <a:ext cx="1071755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01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8C4F-3707-EB08-1B75-758487C9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46DD-E934-C23B-EED2-55DB69C4E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373139" cy="4705972"/>
          </a:xfrm>
        </p:spPr>
        <p:txBody>
          <a:bodyPr>
            <a:no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rely on pooling features 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 each parking space using a quadrilateral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pooling method is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warp the pixels inside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quadrilateral and project them to an (S x S) patch directly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pooling method is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minimum bounding square around each parking space annotation and interpolate this square to an (S x S) patch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Notable difference between is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only pools information from within a parking space quadrilateral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other also pools information from surrounding pixels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38316-91B2-1F6E-6B90-005E2E19B3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9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 t="33099" r="48232" b="33450"/>
          <a:stretch/>
        </p:blipFill>
        <p:spPr bwMode="auto">
          <a:xfrm>
            <a:off x="346012" y="1146220"/>
            <a:ext cx="11845988" cy="513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54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7272-E363-7F5F-1DBE-F13FFC46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AB104-2B5F-98B0-A2A1-6F60E9D2B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both models with different hyperparameter configuration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models use pre-trained ResNet50 backbone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 uses weights from ImageNet while Faster R-CNN FPN uses weights from the COCO dataset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SGD with momentum optimizer than adaptive methods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B7F9F-2426-BE5B-EAD7-9DA48BC894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8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F084-2D69-1596-6E3A-F203CF8B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FF2DA-1325-1488-9DD2-3BFDF4659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48163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both models 5 times in each configuration, each time with random initialization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both models on both pooling methods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 uses 3 pooling resolutions (64, 128, 256)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FPN uses 3 pooling resolutions (800, 1100, 1440)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highest validation accuracy is highlighted for both architectures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FPN architecture performs better than the R-CNN architecture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9A9DC-EB79-667E-5AE9-F29E53523E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1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C8FE9-70D7-7848-DD66-508410D9F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7" t="33422" r="52697" b="18554"/>
          <a:stretch/>
        </p:blipFill>
        <p:spPr>
          <a:xfrm>
            <a:off x="482066" y="2057697"/>
            <a:ext cx="3517119" cy="2623418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7CF0F-F1D3-3CA2-FE07-34E99313B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60" t="40485" r="51696" b="10697"/>
          <a:stretch/>
        </p:blipFill>
        <p:spPr>
          <a:xfrm>
            <a:off x="4310676" y="2128846"/>
            <a:ext cx="3537345" cy="2594162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F952689-3BDC-D96E-494B-7D9EF82E1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8" t="34249" r="52116" b="17728"/>
          <a:stretch/>
        </p:blipFill>
        <p:spPr>
          <a:xfrm>
            <a:off x="8162336" y="2170740"/>
            <a:ext cx="3517120" cy="2510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B7797-537A-B64E-2EDC-93B00642403F}"/>
              </a:ext>
            </a:extLst>
          </p:cNvPr>
          <p:cNvSpPr txBox="1"/>
          <p:nvPr/>
        </p:nvSpPr>
        <p:spPr>
          <a:xfrm>
            <a:off x="3319975" y="5444197"/>
            <a:ext cx="4951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by Faster R-CNN FPN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D95BB7-EDB5-5BF4-2C6B-733C4B5224F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5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0DBC-C781-703E-134B-9A530A78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Parking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22FF7-3601-6091-50CE-59A85937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0651435" cy="4802188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parking technology can complete parking operations safely and quickly without a driver and can improve driving comfort, while greatly reducing the probability of parking accidents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research is based on two methods: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Visual Sensor</a:t>
            </a:r>
          </a:p>
          <a:p>
            <a:pPr lvl="1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automatic parking systems have two major problems</a:t>
            </a:r>
          </a:p>
          <a:p>
            <a:pPr marL="971550" lvl="1" indent="-514350" algn="just"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 scene recognition less intelligent</a:t>
            </a:r>
          </a:p>
          <a:p>
            <a:pPr marL="971550" lvl="1" indent="-514350" algn="just"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control has a low degree of automation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222EE-154D-5F44-B757-5374C439DB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77575" y="588603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35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C1684-6989-AB2C-92D2-829CEE9F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IN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Planning method of Autonomous Parking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DDC77-9135-C6E0-8E73-669ACD31B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parking path planning method based on geometric curve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High real-time performance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High requirement for initial parking position 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With the reverse planning method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location of the target point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collision constraints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parking space constraints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Prerequisition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Parking path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43E03-EFFC-5BD6-7155-A61C2D6BFB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77575" y="402907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477E-D247-0208-1BBE-414247C1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we need a smart steering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7D211-548F-CA1E-1981-AB2C0F166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of driver safety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with the vehicle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safer and more efficient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road crashes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teering Wheel GIFs - Get the best GIF on GIPHY">
            <a:extLst>
              <a:ext uri="{FF2B5EF4-FFF2-40B4-BE49-F238E27FC236}">
                <a16:creationId xmlns:a16="http://schemas.microsoft.com/office/drawing/2014/main" id="{043789D3-1C65-35FC-93D3-3FFFBDC3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43" y="1487071"/>
            <a:ext cx="4572000" cy="455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2A05A-7160-56BB-2244-7D42FDC26606}"/>
              </a:ext>
            </a:extLst>
          </p:cNvPr>
          <p:cNvSpPr txBox="1"/>
          <p:nvPr/>
        </p:nvSpPr>
        <p:spPr>
          <a:xfrm>
            <a:off x="7845287" y="6176963"/>
            <a:ext cx="2040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Steering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CA537-1486-D107-B507-51E5EC4175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34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52AFAC-330B-1BB2-E338-060685DD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IN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Parking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3481-50D4-89CF-6089-1F52E0F10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 of the vehicle parameter and kinematics characteristics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rectangles for simplifying the kinematic analysis process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low speeds, the vehicle can be regarded as a rigid body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 Parameter 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[x, y, θ, κ, v]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8561B-EB9B-DCB3-6F89-D16E590AE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9" t="50000" r="54538" b="21832"/>
          <a:stretch/>
        </p:blipFill>
        <p:spPr>
          <a:xfrm>
            <a:off x="6098892" y="2821545"/>
            <a:ext cx="4802404" cy="2905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9273E-A234-98F5-0720-43F0705453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77575" y="357584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4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9BF9-4E9E-0F6F-B108-70A0A0B09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𝜃 is the current heading of the vehicle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𝜅 is the curvature of the path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rate of vehicle heading 𝜃 and vehicle longitudinal speed 𝑣 are expressed as a function of driving distance 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Ackerman Steering model</a:t>
            </a:r>
          </a:p>
        </p:txBody>
      </p:sp>
      <p:grpSp>
        <p:nvGrpSpPr>
          <p:cNvPr id="28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9939F0F-D5E0-7310-4F43-9895B5B3A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0" t="71806" r="66654" b="9911"/>
          <a:stretch/>
        </p:blipFill>
        <p:spPr>
          <a:xfrm>
            <a:off x="5972542" y="1605426"/>
            <a:ext cx="4378351" cy="3647148"/>
          </a:xfrm>
          <a:prstGeom prst="rect">
            <a:avLst/>
          </a:prstGeom>
        </p:spPr>
      </p:pic>
      <p:grpSp>
        <p:nvGrpSpPr>
          <p:cNvPr id="29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0B74F52-0F4B-8569-7901-E83D169BA7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85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AE23-22DD-5ED6-6390-DAE33AA6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Parking Process of Parallel Parking Spaces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703F-0FBD-4496-C70C-C9C7F7C8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 of the target point 𝑂(𝑂𝑥,𝑂𝑦)</a:t>
            </a:r>
          </a:p>
          <a:p>
            <a:pPr algn="just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Path planning is carried out with the minimum radius circle</a:t>
            </a:r>
          </a:p>
          <a:p>
            <a:pPr marL="0" indent="0" algn="just">
              <a:buNone/>
            </a:pP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53B8C-0F51-26E9-A521-85FC919EC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54" t="42458" r="9769" b="30862"/>
          <a:stretch/>
        </p:blipFill>
        <p:spPr>
          <a:xfrm>
            <a:off x="838200" y="3100961"/>
            <a:ext cx="9149862" cy="2624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E228C-0A23-009A-31BB-6F5DF8B155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77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BB0A0-BCCA-6611-94A6-ABAD6159D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79" t="57318" r="56579" b="21366"/>
          <a:stretch/>
        </p:blipFill>
        <p:spPr>
          <a:xfrm>
            <a:off x="1643270" y="310095"/>
            <a:ext cx="8891442" cy="2784797"/>
          </a:xfrm>
          <a:prstGeom prst="rect">
            <a:avLst/>
          </a:prstGeom>
        </p:spPr>
      </p:pic>
      <p:pic>
        <p:nvPicPr>
          <p:cNvPr id="1026" name="Picture 2" descr="Conventional Parallel Parking | Download Scientific Diagram">
            <a:extLst>
              <a:ext uri="{FF2B5EF4-FFF2-40B4-BE49-F238E27FC236}">
                <a16:creationId xmlns:a16="http://schemas.microsoft.com/office/drawing/2014/main" id="{1661A103-F102-CADA-C768-3364430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3378" y="3094892"/>
            <a:ext cx="9172136" cy="372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657C9-9306-DE5F-50A6-CB6F2BC461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5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5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6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29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arallel Parking Process (Undefined Space) | Download Scientific Diagram">
            <a:extLst>
              <a:ext uri="{FF2B5EF4-FFF2-40B4-BE49-F238E27FC236}">
                <a16:creationId xmlns:a16="http://schemas.microsoft.com/office/drawing/2014/main" id="{53E64082-0722-8585-81B1-403D1D3B7B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6369" y="512759"/>
            <a:ext cx="8435926" cy="54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0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04C00-A2BD-1DB1-DA0D-D02EFB14AE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7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4E2F-AF63-BB33-356C-81B5F930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AD720-F2D9-D172-E558-BDBD91ED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fusion for lane detection and obstacle detection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Steering angle calculation in reverse parking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the algorithm in a virtual environment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hardware (4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0D1DC-AA63-A8E8-D35F-729FB1D9D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77575" y="588603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6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9DC5-87F1-EA35-CBC3-3511FD67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1F4C0-E47A-4F79-86B4-10FA76BA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https://www.researchgate.net/figure/Parallel-Parking-Process-Undefined-Space_fig3_333001953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https://arxiv.org/pdf/2107.12207v1.pdf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https://www.pinterest.com/pin/393431717446339860/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A_Reverse_Planning_Method_of_Autonomous_Parking_Path.pdf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https://docs.ecognition.com/eCognition_documentation/Reference%20Book/02%20Algorithms%20and%20Processes/9%20Deep%20Learning%20%28CNN%29%20Algorithms/Deep%20Learning%20%28CNN%29%20Algorithms.htm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6286D-6063-7199-4C17-D2599F6348F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077575" y="588603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7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Write A Thank You Note In Five Easy Steps">
            <a:extLst>
              <a:ext uri="{FF2B5EF4-FFF2-40B4-BE49-F238E27FC236}">
                <a16:creationId xmlns:a16="http://schemas.microsoft.com/office/drawing/2014/main" id="{CF08D80A-4157-3DBC-C7CB-114F7030E3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BE56E-4800-76D1-9A91-B533FC38F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77575" y="588603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4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4528-216F-E80C-9A1A-9BCC2FB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950B-E8BF-2C0A-BF5C-55DE48D5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the smart steering control system for vehicle reverse parking </a:t>
            </a:r>
          </a:p>
          <a:p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3106A0-1BD2-91EB-B4A9-CEEC5ABB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26" y="2339700"/>
            <a:ext cx="7593495" cy="41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423E5-B44A-3C57-71F7-84C6ECE467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2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62" name="Rectangle 415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5082C-A034-AFA8-6848-88F29867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N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What I did till now?</a:t>
            </a:r>
          </a:p>
        </p:txBody>
      </p:sp>
      <p:sp>
        <p:nvSpPr>
          <p:cNvPr id="416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B3A9-320E-23A0-C115-F0DCF4D5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Trained a model for finding the occupancy of parking</a:t>
            </a:r>
          </a:p>
          <a:p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Based on Image-base dataset(</a:t>
            </a: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ACPDS</a:t>
            </a:r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FE762DF-CE73-B7ED-2214-D6A30826D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3" t="39269" r="14615" b="12820"/>
          <a:stretch/>
        </p:blipFill>
        <p:spPr>
          <a:xfrm>
            <a:off x="4654296" y="832790"/>
            <a:ext cx="6903720" cy="5192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80B26B-4565-CFB0-82C6-BF20F0BFC7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01350" y="554660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0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4922-F3CB-D23B-26AD-07A78C4E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93A9-1237-9C45-002A-66CA8BB8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information about parking space occupancy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common approaches to monitoring the occupancy of individual parking spaces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a sensor on every parking space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camera to monitor multiple parking spaces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an Image-Based model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can be captured using a long exposure time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color reproduction even in low-light</a:t>
            </a:r>
          </a:p>
          <a:p>
            <a:pPr lvl="1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CAD16-F1D2-8751-FA95-83DBF967BE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1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2912-E126-23F1-2859-ED61D6C3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Based Model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DA401-28BA-4EFD-C011-668D9E837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dataset used for parking space occupancy</a:t>
            </a:r>
          </a:p>
          <a:p>
            <a:pPr lvl="1"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Action-Camera Parking Dataset (ACPDS)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and correctly test for model performance on previously unseen parking lots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Captured 293 images containing 11,236 unique views of a parking space, spread across tens of different parking lots and streets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231, 35, and 27 images for the train, validation, and test sets, respectively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13202-89B3-EDE3-C0E9-83617A5B2E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4379-CD17-398B-8533-F83790D1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8CDDD-763B-1D87-A6B0-60568322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are inspired by object detectors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Single-stage and two-stage object detectors rely on non-maximum suppression with an arbitrary IoU threshold for detection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unoccluded parking spaces, needs a high IoU threshold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heavily occluded parking spaces, need a very low IoU threshold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two-stage object detector models to find out the parking space location:-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FPN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1B866-7071-8D46-A4B8-7A17160170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5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732C-F448-0F3A-4E94-849A3619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36FB7-2DDA-D01E-0346-5948CC9DD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First, pool image patches corresponding to each parking space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that patches are separate passes through a binary classifier(ResNet50)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this classifier is the occupancy score for each parking space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region proposals is large (2,000), and the pooling resolution of each patch is high (224 x 224)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usually pass at most around 100 image patches through the classifier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 of this model is:- 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information can flow between pooled images patches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66E8C-B465-EAC8-7FE1-1FFB3E3909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6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EC77BD-2CFF-6279-EAD3-30E320469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34" t="42748" r="59512" b="18133"/>
          <a:stretch/>
        </p:blipFill>
        <p:spPr>
          <a:xfrm>
            <a:off x="1696278" y="456456"/>
            <a:ext cx="8645413" cy="47483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B0F9C-15D6-249C-76B4-06914AE7A3D4}"/>
              </a:ext>
            </a:extLst>
          </p:cNvPr>
          <p:cNvSpPr txBox="1"/>
          <p:nvPr/>
        </p:nvSpPr>
        <p:spPr>
          <a:xfrm>
            <a:off x="3604591" y="5367130"/>
            <a:ext cx="495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of R-CNN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D7B7F-3BB4-2999-7D6F-1FE9DD3A9A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801350" y="652055"/>
            <a:ext cx="552450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6643</TotalTime>
  <Words>981</Words>
  <Application>Microsoft Office PowerPoint</Application>
  <PresentationFormat>Widescreen</PresentationFormat>
  <Paragraphs>120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Smart Steering Robot for Autonomous Vehicle In Reverse Parking</vt:lpstr>
      <vt:lpstr>Why do we need a smart steering system?</vt:lpstr>
      <vt:lpstr>Problem Statement</vt:lpstr>
      <vt:lpstr>What I did till now?</vt:lpstr>
      <vt:lpstr>Introduction</vt:lpstr>
      <vt:lpstr>Image Based Model Dataset</vt:lpstr>
      <vt:lpstr>Models</vt:lpstr>
      <vt:lpstr>R-CNN</vt:lpstr>
      <vt:lpstr>PowerPoint Presentation</vt:lpstr>
      <vt:lpstr>Faster R-CNN FPN</vt:lpstr>
      <vt:lpstr>PowerPoint Presentation</vt:lpstr>
      <vt:lpstr>Convolution Neural Network Working</vt:lpstr>
      <vt:lpstr>Pooling</vt:lpstr>
      <vt:lpstr>PowerPoint Presentation</vt:lpstr>
      <vt:lpstr>Evaluation</vt:lpstr>
      <vt:lpstr>Results</vt:lpstr>
      <vt:lpstr>PowerPoint Presentation</vt:lpstr>
      <vt:lpstr>Reverse Parking</vt:lpstr>
      <vt:lpstr>Reverse Planning method of Autonomous Parking path</vt:lpstr>
      <vt:lpstr>Parking Path Planning</vt:lpstr>
      <vt:lpstr>PowerPoint Presentation</vt:lpstr>
      <vt:lpstr>Analysis of Parking Process of Parallel Parking Spaces </vt:lpstr>
      <vt:lpstr>PowerPoint Presentation</vt:lpstr>
      <vt:lpstr>PowerPoint Presentation</vt:lpstr>
      <vt:lpstr>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parking occupancy</dc:title>
  <dc:creator>Gaurav Kumar</dc:creator>
  <cp:lastModifiedBy>Gaurav Kumar</cp:lastModifiedBy>
  <cp:revision>21</cp:revision>
  <dcterms:created xsi:type="dcterms:W3CDTF">2022-12-20T12:24:59Z</dcterms:created>
  <dcterms:modified xsi:type="dcterms:W3CDTF">2022-12-26T09:46:03Z</dcterms:modified>
</cp:coreProperties>
</file>